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0688638" cy="15124113"/>
  <p:notesSz cx="6858000" cy="9144000"/>
  <p:defaultTextStyle>
    <a:defPPr>
      <a:defRPr lang="it-IT"/>
    </a:defPPr>
    <a:lvl1pPr marL="0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46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4927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391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49854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318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4782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245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99709" algn="l" defTabSz="73746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DDD"/>
    <a:srgbClr val="E9F1F5"/>
    <a:srgbClr val="DC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 snapToObjects="1">
      <p:cViewPr>
        <p:scale>
          <a:sx n="53" d="100"/>
          <a:sy n="53" d="100"/>
        </p:scale>
        <p:origin x="-3012" y="-24"/>
      </p:cViewPr>
      <p:guideLst>
        <p:guide orient="horz" pos="4764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DBB24-1E22-4C9F-BCFD-1CD7A86D04BB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3D78-2724-4DE6-A302-9DC82B211A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47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1648" y="4698279"/>
            <a:ext cx="9085342" cy="3241882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03296" y="8570331"/>
            <a:ext cx="7482047" cy="386505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4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9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74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35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059363" y="1337363"/>
            <a:ext cx="2809479" cy="28455739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5361" y="1337363"/>
            <a:ext cx="8255859" cy="2845573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456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329" y="9718644"/>
            <a:ext cx="9085342" cy="3003817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329" y="6410245"/>
            <a:ext cx="9085342" cy="330839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4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92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239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85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3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478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2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97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3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5361" y="7782617"/>
            <a:ext cx="5531741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35245" y="7782617"/>
            <a:ext cx="5533597" cy="22010485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7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385422"/>
            <a:ext cx="4722671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432" y="4796304"/>
            <a:ext cx="4722671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680" y="3385422"/>
            <a:ext cx="4724526" cy="1410883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464" indent="0">
              <a:buNone/>
              <a:defRPr sz="3200" b="1"/>
            </a:lvl2pPr>
            <a:lvl3pPr marL="1474927" indent="0">
              <a:buNone/>
              <a:defRPr sz="2900" b="1"/>
            </a:lvl3pPr>
            <a:lvl4pPr marL="2212391" indent="0">
              <a:buNone/>
              <a:defRPr sz="2600" b="1"/>
            </a:lvl4pPr>
            <a:lvl5pPr marL="2949854" indent="0">
              <a:buNone/>
              <a:defRPr sz="2600" b="1"/>
            </a:lvl5pPr>
            <a:lvl6pPr marL="3687318" indent="0">
              <a:buNone/>
              <a:defRPr sz="2600" b="1"/>
            </a:lvl6pPr>
            <a:lvl7pPr marL="4424782" indent="0">
              <a:buNone/>
              <a:defRPr sz="2600" b="1"/>
            </a:lvl7pPr>
            <a:lvl8pPr marL="5162245" indent="0">
              <a:buNone/>
              <a:defRPr sz="2600" b="1"/>
            </a:lvl8pPr>
            <a:lvl9pPr marL="5899709" indent="0">
              <a:buNone/>
              <a:defRPr sz="2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680" y="4796304"/>
            <a:ext cx="4724526" cy="871387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6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6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49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433" y="602164"/>
            <a:ext cx="3516488" cy="256269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960" y="602165"/>
            <a:ext cx="5975246" cy="1290801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433" y="3164862"/>
            <a:ext cx="3516488" cy="10345315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8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048" y="10586879"/>
            <a:ext cx="6413183" cy="124984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048" y="1351367"/>
            <a:ext cx="6413183" cy="9074468"/>
          </a:xfrm>
        </p:spPr>
        <p:txBody>
          <a:bodyPr/>
          <a:lstStyle>
            <a:lvl1pPr marL="0" indent="0">
              <a:buNone/>
              <a:defRPr sz="5200"/>
            </a:lvl1pPr>
            <a:lvl2pPr marL="737464" indent="0">
              <a:buNone/>
              <a:defRPr sz="4500"/>
            </a:lvl2pPr>
            <a:lvl3pPr marL="1474927" indent="0">
              <a:buNone/>
              <a:defRPr sz="3900"/>
            </a:lvl3pPr>
            <a:lvl4pPr marL="2212391" indent="0">
              <a:buNone/>
              <a:defRPr sz="3200"/>
            </a:lvl4pPr>
            <a:lvl5pPr marL="2949854" indent="0">
              <a:buNone/>
              <a:defRPr sz="3200"/>
            </a:lvl5pPr>
            <a:lvl6pPr marL="3687318" indent="0">
              <a:buNone/>
              <a:defRPr sz="3200"/>
            </a:lvl6pPr>
            <a:lvl7pPr marL="4424782" indent="0">
              <a:buNone/>
              <a:defRPr sz="3200"/>
            </a:lvl7pPr>
            <a:lvl8pPr marL="5162245" indent="0">
              <a:buNone/>
              <a:defRPr sz="3200"/>
            </a:lvl8pPr>
            <a:lvl9pPr marL="5899709" indent="0">
              <a:buNone/>
              <a:defRPr sz="32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048" y="11836720"/>
            <a:ext cx="6413183" cy="1774982"/>
          </a:xfrm>
        </p:spPr>
        <p:txBody>
          <a:bodyPr/>
          <a:lstStyle>
            <a:lvl1pPr marL="0" indent="0">
              <a:buNone/>
              <a:defRPr sz="2300"/>
            </a:lvl1pPr>
            <a:lvl2pPr marL="737464" indent="0">
              <a:buNone/>
              <a:defRPr sz="1900"/>
            </a:lvl2pPr>
            <a:lvl3pPr marL="1474927" indent="0">
              <a:buNone/>
              <a:defRPr sz="1600"/>
            </a:lvl3pPr>
            <a:lvl4pPr marL="2212391" indent="0">
              <a:buNone/>
              <a:defRPr sz="1500"/>
            </a:lvl4pPr>
            <a:lvl5pPr marL="2949854" indent="0">
              <a:buNone/>
              <a:defRPr sz="1500"/>
            </a:lvl5pPr>
            <a:lvl6pPr marL="3687318" indent="0">
              <a:buNone/>
              <a:defRPr sz="1500"/>
            </a:lvl6pPr>
            <a:lvl7pPr marL="4424782" indent="0">
              <a:buNone/>
              <a:defRPr sz="1500"/>
            </a:lvl7pPr>
            <a:lvl8pPr marL="5162245" indent="0">
              <a:buNone/>
              <a:defRPr sz="1500"/>
            </a:lvl8pPr>
            <a:lvl9pPr marL="5899709" indent="0">
              <a:buNone/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46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34432" y="605666"/>
            <a:ext cx="9619774" cy="2520686"/>
          </a:xfrm>
          <a:prstGeom prst="rect">
            <a:avLst/>
          </a:prstGeom>
        </p:spPr>
        <p:txBody>
          <a:bodyPr vert="horz" lIns="147493" tIns="73746" rIns="147493" bIns="73746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432" y="3528961"/>
            <a:ext cx="9619774" cy="9981215"/>
          </a:xfrm>
          <a:prstGeom prst="rect">
            <a:avLst/>
          </a:prstGeom>
        </p:spPr>
        <p:txBody>
          <a:bodyPr vert="horz" lIns="147493" tIns="73746" rIns="147493" bIns="73746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34432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4D01-A7EA-4748-A1C2-4A690FA1B6C7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651952" y="14017813"/>
            <a:ext cx="3384735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660190" y="14017813"/>
            <a:ext cx="2494016" cy="805219"/>
          </a:xfrm>
          <a:prstGeom prst="rect">
            <a:avLst/>
          </a:prstGeom>
        </p:spPr>
        <p:txBody>
          <a:bodyPr vert="horz" lIns="147493" tIns="73746" rIns="147493" bIns="7374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B87F-EF9D-7B40-9A67-88D788ABFD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5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7464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098" indent="-553098" algn="l" defTabSz="737464" rtl="0" eaLnBrk="1" latinLnBrk="0" hangingPunct="1">
        <a:spcBef>
          <a:spcPct val="20000"/>
        </a:spcBef>
        <a:buFont typeface="Arial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378" indent="-460915" algn="l" defTabSz="737464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659" indent="-368732" algn="l" defTabSz="737464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123" indent="-368732" algn="l" defTabSz="73746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8586" indent="-368732" algn="l" defTabSz="737464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050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3513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0977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8441" indent="-368732" algn="l" defTabSz="73746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46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927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391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854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318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4782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245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9709" algn="l" defTabSz="73746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7.png"/><Relationship Id="rId4" Type="http://schemas.openxmlformats.org/officeDocument/2006/relationships/image" Target="../media/image3.emf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4303064"/>
            <a:ext cx="10675937" cy="540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00"/>
              </a:lnSpc>
            </a:pPr>
            <a:endParaRPr lang="it-IT" sz="5000" b="1" spc="-150" dirty="0">
              <a:solidFill>
                <a:srgbClr val="595959"/>
              </a:solidFill>
              <a:latin typeface="Gotham Rounded Bold" panose="02000000000000000000" pitchFamily="2" charset="0"/>
              <a:cs typeface="Helvetica LT Std Bold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25" y="5360566"/>
            <a:ext cx="9177413" cy="1832209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901652" y="5448946"/>
            <a:ext cx="90080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Helvetica LT Std Cond"/>
                <a:cs typeface="Helvetica LT Std Cond"/>
              </a:rPr>
              <a:t>Da domenica </a:t>
            </a:r>
            <a:r>
              <a:rPr lang="it-IT" sz="1800" b="1" dirty="0">
                <a:latin typeface="Helvetica LT Std Cond"/>
                <a:cs typeface="Helvetica LT Std Cond"/>
              </a:rPr>
              <a:t>3 ottobre </a:t>
            </a:r>
            <a:r>
              <a:rPr lang="it-IT" sz="1800" dirty="0">
                <a:latin typeface="Helvetica LT Std Cond"/>
                <a:cs typeface="Helvetica LT Std Cond"/>
              </a:rPr>
              <a:t>i cittadini </a:t>
            </a:r>
            <a:r>
              <a:rPr lang="it-IT" sz="1800" b="1" dirty="0">
                <a:latin typeface="Helvetica LT Std Cond"/>
                <a:cs typeface="Helvetica LT Std Cond"/>
              </a:rPr>
              <a:t>over 80</a:t>
            </a:r>
            <a:r>
              <a:rPr lang="it-IT" sz="1800" dirty="0">
                <a:latin typeface="Helvetica LT Std Cond"/>
                <a:cs typeface="Helvetica LT Std Cond"/>
              </a:rPr>
              <a:t> (compresi i nati nel 1941) che hanno già completato il ciclo vaccinale primario (1° e 2° dose) possono prenotare l’appuntamento per la </a:t>
            </a:r>
            <a:r>
              <a:rPr lang="it-IT" sz="1800" b="1" dirty="0">
                <a:latin typeface="Helvetica LT Std Cond"/>
                <a:cs typeface="Helvetica LT Std Cond"/>
              </a:rPr>
              <a:t>dose booster (3° dose) di vaccino anti Covid-19</a:t>
            </a:r>
            <a:r>
              <a:rPr lang="it-IT" sz="1800" dirty="0">
                <a:latin typeface="Helvetica LT Std Cond"/>
                <a:cs typeface="Helvetica LT Std Cond"/>
              </a:rPr>
              <a:t>.</a:t>
            </a:r>
          </a:p>
          <a:p>
            <a:endParaRPr lang="it-IT" sz="1800" dirty="0">
              <a:latin typeface="Helvetica LT Std Cond"/>
              <a:cs typeface="Helvetica LT Std Cond"/>
            </a:endParaRPr>
          </a:p>
          <a:p>
            <a:r>
              <a:rPr lang="it-IT" sz="1800" dirty="0">
                <a:latin typeface="Helvetica LT Std Cond"/>
                <a:cs typeface="Helvetica LT Std Cond"/>
              </a:rPr>
              <a:t>Si ricorda che la “dose booster” (3° dose) può essere somministrata </a:t>
            </a:r>
            <a:r>
              <a:rPr lang="it-IT" sz="1800" b="1" dirty="0">
                <a:latin typeface="Helvetica LT Std Cond"/>
                <a:cs typeface="Helvetica LT Std Cond"/>
              </a:rPr>
              <a:t>dopo almeno 6 mesi dal completamento del ciclo vaccinale primario</a:t>
            </a:r>
            <a:r>
              <a:rPr lang="it-IT" sz="1800" dirty="0">
                <a:latin typeface="Helvetica LT Std Cond"/>
                <a:cs typeface="Helvetica LT Std Cond"/>
              </a:rPr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2700" y="7509505"/>
            <a:ext cx="10675937" cy="953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400"/>
              </a:lnSpc>
            </a:pPr>
            <a:r>
              <a:rPr lang="it-IT" sz="2600" dirty="0">
                <a:solidFill>
                  <a:schemeClr val="accent5">
                    <a:lumMod val="75000"/>
                  </a:schemeClr>
                </a:solidFill>
                <a:latin typeface="Helvetica Neue Black Condensed"/>
                <a:cs typeface="Helvetica Neue Black Condensed"/>
              </a:rPr>
              <a:t>COME PRENOTARE</a:t>
            </a:r>
          </a:p>
          <a:p>
            <a:pPr algn="ctr">
              <a:lnSpc>
                <a:spcPts val="3400"/>
              </a:lnSpc>
            </a:pPr>
            <a:endParaRPr lang="it-IT" sz="2400" dirty="0">
              <a:solidFill>
                <a:schemeClr val="accent5">
                  <a:lumMod val="75000"/>
                </a:schemeClr>
              </a:solidFill>
              <a:latin typeface="Helvetica Neue Black Condensed"/>
              <a:cs typeface="Helvetica Neue Black Condensed"/>
            </a:endParaRPr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xmlns="" id="{BB711442-1443-494C-B881-5ED660DBD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453921"/>
              </p:ext>
            </p:extLst>
          </p:nvPr>
        </p:nvGraphicFramePr>
        <p:xfrm>
          <a:off x="901652" y="8195894"/>
          <a:ext cx="9008086" cy="27694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008086">
                  <a:extLst>
                    <a:ext uri="{9D8B030D-6E8A-4147-A177-3AD203B41FA5}">
                      <a16:colId xmlns:a16="http://schemas.microsoft.com/office/drawing/2014/main" xmlns="" val="35858495"/>
                    </a:ext>
                  </a:extLst>
                </a:gridCol>
              </a:tblGrid>
              <a:tr h="137013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30454181"/>
                  </a:ext>
                </a:extLst>
              </a:tr>
              <a:tr h="139935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8061566"/>
                  </a:ext>
                </a:extLst>
              </a:tr>
            </a:tbl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25C05B06-2CC3-D24B-88F8-991C8E7C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95" y="8408221"/>
            <a:ext cx="1271003" cy="95325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E7BD78C5-CC58-D048-9AAA-57E33F4F7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395" y="9736525"/>
            <a:ext cx="1074054" cy="104785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xmlns="" id="{A0E4B80D-9F44-AC4C-BC4B-694A15C397D3}"/>
              </a:ext>
            </a:extLst>
          </p:cNvPr>
          <p:cNvSpPr/>
          <p:nvPr/>
        </p:nvSpPr>
        <p:spPr>
          <a:xfrm>
            <a:off x="2704710" y="8554986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ON LINE</a:t>
            </a: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sul sito </a:t>
            </a:r>
            <a:r>
              <a:rPr lang="it-IT" sz="2000" b="1" dirty="0" err="1">
                <a:latin typeface="Helvetica LT Std Cond"/>
                <a:cs typeface="Helvetica LT Std Cond"/>
              </a:rPr>
              <a:t>prenotazionevaccinicovid.regione.lombardia.it</a:t>
            </a:r>
            <a:r>
              <a:rPr lang="it-IT" sz="2000" b="1" dirty="0">
                <a:latin typeface="Helvetica LT Std Cond"/>
                <a:cs typeface="Helvetica LT Std Cond"/>
              </a:rPr>
              <a:t> 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05790B36-1FAC-B44A-B0F0-F857AFB52ED6}"/>
              </a:ext>
            </a:extLst>
          </p:cNvPr>
          <p:cNvSpPr/>
          <p:nvPr/>
        </p:nvSpPr>
        <p:spPr>
          <a:xfrm>
            <a:off x="2704710" y="9936343"/>
            <a:ext cx="6404121" cy="683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20"/>
              </a:lnSpc>
            </a:pPr>
            <a:r>
              <a:rPr lang="it-IT" sz="2400" b="1" dirty="0">
                <a:latin typeface="Helvetica LT Std Cond"/>
                <a:cs typeface="Helvetica LT Std Cond"/>
              </a:rPr>
              <a:t>CONTACT CENTER -</a:t>
            </a: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/>
            </a:r>
            <a:br>
              <a:rPr lang="it-IT" sz="2000" b="1" dirty="0">
                <a:latin typeface="Helvetica LT Std Cond"/>
                <a:cs typeface="Helvetica LT Std Cond"/>
              </a:rPr>
            </a:br>
            <a:r>
              <a:rPr lang="it-IT" sz="2000" b="1" dirty="0">
                <a:latin typeface="Helvetica LT Std Cond"/>
                <a:cs typeface="Helvetica LT Std Cond"/>
              </a:rPr>
              <a:t>contattando il numero gratuito 800.894.545 </a:t>
            </a:r>
          </a:p>
        </p:txBody>
      </p:sp>
      <p:pic>
        <p:nvPicPr>
          <p:cNvPr id="4" name="Elemento grafico 3" descr="Carta di credito contorno">
            <a:extLst>
              <a:ext uri="{FF2B5EF4-FFF2-40B4-BE49-F238E27FC236}">
                <a16:creationId xmlns:a16="http://schemas.microsoft.com/office/drawing/2014/main" xmlns="" id="{C065F483-3082-4B86-9344-A09BD73585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5395" y="11256407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9E41D20-C4F7-40AE-9403-6D6CFF6DC078}"/>
              </a:ext>
            </a:extLst>
          </p:cNvPr>
          <p:cNvSpPr txBox="1"/>
          <p:nvPr/>
        </p:nvSpPr>
        <p:spPr>
          <a:xfrm>
            <a:off x="901652" y="10965383"/>
            <a:ext cx="9008086" cy="1723549"/>
          </a:xfrm>
          <a:prstGeom prst="rect">
            <a:avLst/>
          </a:prstGeom>
          <a:solidFill>
            <a:srgbClr val="93CDDD"/>
          </a:solidFill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		</a:t>
            </a:r>
          </a:p>
          <a:p>
            <a:r>
              <a:rPr lang="it-IT" dirty="0"/>
              <a:t>		   </a:t>
            </a:r>
            <a:r>
              <a:rPr lang="it-IT" sz="2400" b="1" dirty="0">
                <a:latin typeface="Helvetica LT Std Cond"/>
              </a:rPr>
              <a:t>PORTA CON TE LA TESSERA SANITARIA  E UN 		   DOCUMENTO DI IDENTITA’</a:t>
            </a:r>
          </a:p>
          <a:p>
            <a:endParaRPr lang="it-IT" sz="2400" b="1" dirty="0">
              <a:latin typeface="Helvetica LT Std Cond"/>
            </a:endParaRPr>
          </a:p>
        </p:txBody>
      </p:sp>
      <p:pic>
        <p:nvPicPr>
          <p:cNvPr id="17" name="Elemento grafico 16" descr="Carta di credito con riempimento a tinta unita">
            <a:extLst>
              <a:ext uri="{FF2B5EF4-FFF2-40B4-BE49-F238E27FC236}">
                <a16:creationId xmlns:a16="http://schemas.microsoft.com/office/drawing/2014/main" xmlns="" id="{B5B4CF37-B751-470D-B93A-63B989FF4C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2370" y="11319367"/>
            <a:ext cx="1045989" cy="104598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9FB1DF9-4419-4BA8-BB83-7544DAFA57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024" y="13617973"/>
            <a:ext cx="1765752" cy="67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6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82</Words>
  <Application>Microsoft Office PowerPoint</Application>
  <PresentationFormat>Personalizzato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Presentazione standard di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Barbara Apple</dc:creator>
  <cp:lastModifiedBy>Anagrafe</cp:lastModifiedBy>
  <cp:revision>27</cp:revision>
  <dcterms:created xsi:type="dcterms:W3CDTF">2021-05-25T09:10:25Z</dcterms:created>
  <dcterms:modified xsi:type="dcterms:W3CDTF">2021-10-28T09:54:51Z</dcterms:modified>
</cp:coreProperties>
</file>